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458" r:id="rId17"/>
    <p:sldId id="462" r:id="rId18"/>
    <p:sldId id="461" r:id="rId19"/>
    <p:sldId id="531" r:id="rId20"/>
    <p:sldId id="475" r:id="rId21"/>
    <p:sldId id="476" r:id="rId22"/>
    <p:sldId id="446" r:id="rId23"/>
    <p:sldId id="525" r:id="rId24"/>
    <p:sldId id="526" r:id="rId25"/>
    <p:sldId id="530" r:id="rId26"/>
    <p:sldId id="486" r:id="rId27"/>
    <p:sldId id="478" r:id="rId28"/>
    <p:sldId id="477" r:id="rId29"/>
    <p:sldId id="532" r:id="rId30"/>
    <p:sldId id="487" r:id="rId31"/>
    <p:sldId id="479"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11" r:id="rId47"/>
    <p:sldId id="512" r:id="rId48"/>
    <p:sldId id="513" r:id="rId49"/>
    <p:sldId id="519" r:id="rId50"/>
    <p:sldId id="521" r:id="rId51"/>
    <p:sldId id="523" r:id="rId52"/>
    <p:sldId id="522" r:id="rId53"/>
    <p:sldId id="541" r:id="rId54"/>
    <p:sldId id="537" r:id="rId55"/>
    <p:sldId id="548" r:id="rId56"/>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4660"/>
  </p:normalViewPr>
  <p:slideViewPr>
    <p:cSldViewPr>
      <p:cViewPr varScale="1">
        <p:scale>
          <a:sx n="115" d="100"/>
          <a:sy n="115" d="100"/>
        </p:scale>
        <p:origin x="438" y="114"/>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this policy or did not occur in the district's education program or activity, the Title IX coordinator will use the grievance process in policy AC or forward the complaint to the individual responsible for implementing policy AC.</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ACA or “Sexual Harassment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4524315"/>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are non-disciplinary, non-punitive individualized services offered as appropriate, as reasonably available, and without fee to the </a:t>
            </a:r>
            <a:r>
              <a:rPr lang="en-US" altLang="en-US" sz="2400" u="sng" dirty="0">
                <a:solidFill>
                  <a:srgbClr val="1547A2"/>
                </a:solidFill>
                <a:ea typeface="Georgia" panose="02040502050405020303" pitchFamily="18" charset="0"/>
                <a:cs typeface="Georgia" panose="02040502050405020303" pitchFamily="18" charset="0"/>
              </a:rPr>
              <a:t>complainant or respondent before or after filing a formal complaint or where no formal complaint is filed</a:t>
            </a:r>
            <a:r>
              <a:rPr lang="en-US" altLang="en-US" sz="2400" dirty="0">
                <a:solidFill>
                  <a:srgbClr val="1547A2"/>
                </a:solidFill>
                <a:ea typeface="Georgia" panose="02040502050405020303" pitchFamily="18" charset="0"/>
                <a:cs typeface="Georgia" panose="02040502050405020303" pitchFamily="18" charset="0"/>
              </a:rPr>
              <a:t>. </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Designed to restore or preserve equal access to the district’s education program or activity without unreasonably burdening the other party, including measures designed to protect the safety of all parties or the district’s educational environment, or deter sexual harassment.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If the District does not provide complainant with supportive                          measures, the District must document the reasons why                                        such response was not clearly unreasonable in light                              of the known circumstances.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 (cont.)</a:t>
            </a:r>
          </a:p>
        </p:txBody>
      </p:sp>
      <p:sp>
        <p:nvSpPr>
          <p:cNvPr id="2" name="Rectangle 1"/>
          <p:cNvSpPr/>
          <p:nvPr/>
        </p:nvSpPr>
        <p:spPr>
          <a:xfrm>
            <a:off x="4861719" y="1417638"/>
            <a:ext cx="6781800" cy="4893647"/>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may include: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Counseling</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Extensions of deadlines or other course-related adjustments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Modifications of work or class schedules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Campus escort services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Mutual restrictions on contact between parties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Changes in work or housing locations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Leaves of absence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Increased security or monitoring of certain areas of the campus</a:t>
            </a:r>
          </a:p>
          <a:p>
            <a:pPr eaLnBrk="0" fontAlgn="base" hangingPunct="0">
              <a:spcBef>
                <a:spcPct val="0"/>
              </a:spcBef>
              <a:spcAft>
                <a:spcPct val="0"/>
              </a:spcAft>
              <a:tabLst>
                <a:tab pos="330200" algn="l"/>
              </a:tabLst>
            </a:pPr>
            <a:endParaRPr lang="en-US" altLang="en-US" sz="2400" dirty="0">
              <a:solidFill>
                <a:srgbClr val="1547A2"/>
              </a:solidFill>
              <a:ea typeface="Georgia" panose="02040502050405020303" pitchFamily="18" charset="0"/>
              <a:cs typeface="Georgia" panose="02040502050405020303" pitchFamily="18" charset="0"/>
            </a:endParaRPr>
          </a:p>
        </p:txBody>
      </p:sp>
      <p:pic>
        <p:nvPicPr>
          <p:cNvPr id="7170" name="Picture 2" descr="About the International Study Centre | University of Sussex 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Undertakes an individualized safety risk and analysis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3261519" y="1981200"/>
            <a:ext cx="8812054" cy="4144964"/>
          </a:xfrm>
        </p:spPr>
        <p:txBody>
          <a:bodyPr>
            <a:normAutofit lnSpcReduction="10000"/>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Provide information about the supportive measures available to the complainant and inform the complainant that he or she may receive supportive measures without filing a formal complaint.</a:t>
            </a:r>
          </a:p>
          <a:p>
            <a:pPr lvl="1">
              <a:buFont typeface="Arial" panose="020B0604020202020204" pitchFamily="34" charset="0"/>
              <a:buChar char="•"/>
            </a:pPr>
            <a:r>
              <a:rPr lang="en-US" sz="2200" dirty="0"/>
              <a:t>Consider the complainant's wishes with respect to supportive measures and implement appropriate supportive measures.</a:t>
            </a:r>
          </a:p>
          <a:p>
            <a:pPr lvl="1">
              <a:buFont typeface="Arial" panose="020B0604020202020204" pitchFamily="34" charset="0"/>
              <a:buChar char="•"/>
            </a:pPr>
            <a:r>
              <a:rPr lang="en-US" sz="2200" dirty="0"/>
              <a:t>Explain to the complainant the process for filing a formal complaint.</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r>
              <a:rPr lang="en-US" dirty="0"/>
              <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must keep confidential (except as permitted by FERPA, as required by law, or to carry out the purpose of Title IX) the identity of any individual who has made a report or filed a formal complaint, including:</a:t>
            </a:r>
          </a:p>
          <a:p>
            <a:pPr lvl="1">
              <a:buFont typeface="Arial" panose="020B0604020202020204" pitchFamily="34" charset="0"/>
              <a:buChar char="•"/>
            </a:pPr>
            <a:r>
              <a:rPr lang="en-US" sz="2400" dirty="0"/>
              <a:t>Any individual who has made a report or filed a formal complaint</a:t>
            </a:r>
          </a:p>
          <a:p>
            <a:pPr lvl="1">
              <a:buFont typeface="Arial" panose="020B0604020202020204" pitchFamily="34" charset="0"/>
              <a:buChar char="•"/>
            </a:pPr>
            <a:r>
              <a:rPr lang="en-US" sz="2400" dirty="0"/>
              <a:t>A complainant</a:t>
            </a:r>
          </a:p>
          <a:p>
            <a:pPr lvl="1">
              <a:buFont typeface="Arial" panose="020B0604020202020204" pitchFamily="34" charset="0"/>
              <a:buChar char="•"/>
            </a:pPr>
            <a:r>
              <a:rPr lang="en-US" sz="2400" dirty="0"/>
              <a:t>An individual who has been reported to be the perpetrator of sexual harassment</a:t>
            </a:r>
          </a:p>
          <a:p>
            <a:pPr lvl="1">
              <a:buFont typeface="Arial" panose="020B0604020202020204" pitchFamily="34" charset="0"/>
              <a:buChar char="•"/>
            </a:pPr>
            <a:r>
              <a:rPr lang="en-US" sz="2400" dirty="0"/>
              <a:t>A respondent</a:t>
            </a:r>
          </a:p>
          <a:p>
            <a:pPr lvl="1">
              <a:buFont typeface="Arial" panose="020B0604020202020204" pitchFamily="34" charset="0"/>
              <a:buChar char="•"/>
            </a:pPr>
            <a:r>
              <a:rPr lang="en-US" sz="2400" dirty="0"/>
              <a:t>Any witness.</a:t>
            </a:r>
          </a:p>
          <a:p>
            <a:pPr marL="0" indent="0">
              <a:buNone/>
            </a:pP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5395119" y="41910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The district's grievance process will provide a prompt and equitable resolution of complaints and will: </a:t>
            </a:r>
          </a:p>
          <a:p>
            <a:r>
              <a:rPr lang="en-US" sz="3400" dirty="0"/>
              <a:t>Treat complainants and respondents equitably by providing remedies to a complainant where a determination of responsibility for sexual harassment has been made against the respondent;</a:t>
            </a:r>
          </a:p>
          <a:p>
            <a:r>
              <a:rPr lang="en-US" sz="3400" dirty="0"/>
              <a:t>Comply with Title IX regulations before imposing any disciplinary sanctions or other actions that are not supportive measures against a respondent; </a:t>
            </a:r>
          </a:p>
          <a:p>
            <a:r>
              <a:rPr lang="en-US" sz="3400" dirty="0"/>
              <a:t>Require a decision-maker to objectively evaluate all relevant evidence, including both inculpatory and exculpatory evidence, and not make credibility determinations based on a person's status as a complainant, respondent or witness; </a:t>
            </a:r>
          </a:p>
          <a:p>
            <a:r>
              <a:rPr lang="en-US" sz="3400" dirty="0"/>
              <a:t>Require that all Title IX coordinators, investigators, those responsible for facilitating informal resolution processes and decision-makers not have a conflict of interest or bias for or against complainants or respondents generally or an individual complainant or respondent; </a:t>
            </a:r>
          </a:p>
          <a:p>
            <a:endParaRPr lang="en-US" dirty="0"/>
          </a:p>
        </p:txBody>
      </p:sp>
    </p:spTree>
    <p:extLst>
      <p:ext uri="{BB962C8B-B14F-4D97-AF65-F5344CB8AC3E}">
        <p14:creationId xmlns:p14="http://schemas.microsoft.com/office/powerpoint/2010/main" val="4200278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timelines unless the district temporarily delays the grievance process for good cause (including, but not limited to, the absence of a party, a party's advisor, or a witness; concurrent law enforcement activity; or the need for language assistance or accommodation of a disability) and notify the parties in writing of the reason for a delay, if any; and </a:t>
            </a:r>
          </a:p>
          <a:p>
            <a:r>
              <a:rPr lang="en-US" sz="2000" dirty="0"/>
              <a:t>Not require, allow, rely upon or otherwise use questions or evidence that constitutes, or seeks disclosure of, information protected under a legally recognized privilege unless the person holding such privilege has waived the privilege.</a:t>
            </a:r>
          </a:p>
          <a:p>
            <a:endParaRPr lang="en-US" sz="2000" dirty="0"/>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4556918" y="1600201"/>
            <a:ext cx="6996827" cy="4525963"/>
          </a:xfrm>
        </p:spPr>
        <p:txBody>
          <a:bodyPr>
            <a:normAutofit/>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fontScale="700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equal opportunity to present witnesses, including fact and expert witnesses, and all evidence, including inculpatory and exculpatory evidence.</a:t>
            </a:r>
          </a:p>
          <a:p>
            <a:pPr lvl="1">
              <a:buFont typeface="Arial" panose="020B0604020202020204" pitchFamily="34" charset="0"/>
              <a:buChar char="•"/>
            </a:pPr>
            <a:r>
              <a:rPr lang="en-US" dirty="0"/>
              <a:t>Not restrict the parties from discussing the allegations under investigation or gathering and presenting relevant evidence.</a:t>
            </a:r>
          </a:p>
          <a:p>
            <a:pPr lvl="1">
              <a:buFont typeface="Arial" panose="020B0604020202020204" pitchFamily="34" charset="0"/>
              <a:buChar char="•"/>
            </a:pPr>
            <a:r>
              <a:rPr lang="en-US" dirty="0"/>
              <a:t>Provide the same opportunity for parties to have others, including an advisor of their choice, present during any grievance proceedings and related meetings, though the district may restrict the extent to which advisors may participate as long as the rules apply to both parties.</a:t>
            </a:r>
          </a:p>
          <a:p>
            <a:pPr lvl="1">
              <a:buFont typeface="Arial" panose="020B0604020202020204" pitchFamily="34" charset="0"/>
              <a:buChar char="•"/>
            </a:pPr>
            <a:r>
              <a:rPr lang="en-US" dirty="0"/>
              <a:t>Provide written notice to parties who are invited or expected to participate of the date, time, location, participants and purpose of all hearings, investigative interviews or other meetings with sufficient time for the parties to prepare to participate.</a:t>
            </a:r>
          </a:p>
          <a:p>
            <a:pPr lvl="1">
              <a:buFont typeface="Arial" panose="020B0604020202020204" pitchFamily="34" charset="0"/>
              <a:buChar char="•"/>
            </a:pPr>
            <a:r>
              <a:rPr lang="en-US" dirty="0"/>
              <a:t>Obtain written, voluntary consent before accessing records, such as medical records or counseling notes, that a physician, psychiatrist, psychologist or other recognized professional or paraprofessional made or maintained in connection with the provision of treatment to the party. If the party is at least 18 years old or is enrolled in postsecondary education, the party can sign on his or her own behalf.  Otherwise, a parent/guardian must sign on the party's behalf.</a:t>
            </a:r>
          </a:p>
        </p:txBody>
      </p:sp>
    </p:spTree>
    <p:extLst>
      <p:ext uri="{BB962C8B-B14F-4D97-AF65-F5344CB8AC3E}">
        <p14:creationId xmlns:p14="http://schemas.microsoft.com/office/powerpoint/2010/main" val="351443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429999" cy="4952999"/>
          </a:xfrm>
        </p:spPr>
        <p:txBody>
          <a:bodyPr>
            <a:normAutofit fontScale="70000" lnSpcReduction="20000"/>
          </a:bodyPr>
          <a:lstStyle/>
          <a:p>
            <a:r>
              <a:rPr lang="en-US" dirty="0"/>
              <a:t>Provide both parties an equal opportunity to inspect and review any evidence obtained as part of the investigation that is directly related to the allegations raised in a formal complaint, so that each party can meaningfully respond to the evidence prior to the conclusion of the investigation.  </a:t>
            </a:r>
          </a:p>
          <a:p>
            <a:pPr lvl="1">
              <a:buFont typeface="Arial" panose="020B0604020202020204" pitchFamily="34" charset="0"/>
              <a:buChar char="•"/>
            </a:pPr>
            <a:r>
              <a:rPr lang="en-US" dirty="0"/>
              <a:t>This includes evidence upon which the district does not intend to rely in reaching a determination of responsibility and inculpatory or exculpatory evidence, whether obtained from a party or other source.</a:t>
            </a:r>
          </a:p>
          <a:p>
            <a:r>
              <a:rPr lang="en-US" dirty="0"/>
              <a:t>Send to each party and the party's advisor, if any, the evidence subject to inspection and review prior to completion of the investigative report and within </a:t>
            </a:r>
            <a:r>
              <a:rPr lang="en-US" u="sng" dirty="0"/>
              <a:t>          </a:t>
            </a:r>
            <a:r>
              <a:rPr lang="en-US" dirty="0"/>
              <a:t> [recommended: 20] business days of the parties receiving notice of the formal complaint. </a:t>
            </a:r>
          </a:p>
          <a:p>
            <a:pPr lvl="1">
              <a:buFont typeface="Arial" panose="020B0604020202020204" pitchFamily="34" charset="0"/>
              <a:buChar char="•"/>
            </a:pPr>
            <a:r>
              <a:rPr lang="en-US" dirty="0"/>
              <a:t>The evidence may be sent in an electronic format or hard copy.  The parties will be given at least ten business days, as required by law, to submit a written response, which the investigator will consider prior to the completion of the report.</a:t>
            </a:r>
          </a:p>
          <a:p>
            <a:r>
              <a:rPr lang="en-US" dirty="0"/>
              <a:t>Create an investigative report that fairly summarizes relevant evidence and send it in an electronic or hard copy format to each party and their advisors, if any, for their review and written response. </a:t>
            </a:r>
          </a:p>
          <a:p>
            <a:pPr lvl="1">
              <a:buFont typeface="Arial" panose="020B0604020202020204" pitchFamily="34" charset="0"/>
              <a:buChar char="•"/>
            </a:pPr>
            <a:r>
              <a:rPr lang="en-US" dirty="0"/>
              <a:t>The investigative report must be sent no later than ten business days prior to the time of determination of responsibility by the decision-maker, as required by law.</a:t>
            </a:r>
          </a:p>
        </p:txBody>
      </p:sp>
    </p:spTree>
    <p:extLst>
      <p:ext uri="{BB962C8B-B14F-4D97-AF65-F5344CB8AC3E}">
        <p14:creationId xmlns:p14="http://schemas.microsoft.com/office/powerpoint/2010/main" val="2516605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417639"/>
            <a:ext cx="11506199" cy="5135562"/>
          </a:xfrm>
        </p:spPr>
        <p:txBody>
          <a:bodyPr>
            <a:normAutofit/>
          </a:bodyPr>
          <a:lstStyle/>
          <a:p>
            <a:r>
              <a:rPr lang="en-US" sz="2000" dirty="0"/>
              <a:t>If the district determines that the allegations, even if proved, would not constitute sexual harassment under Title IX as defined in this policy, did not occur in the district's education program or activity, or were not committed against a person in the United States, the formal complaint will be dismissed. The dismissal does not mean that a complaint cannot be made under another district policy or that any misbehavior will not be addressed under another policy or the district's code of conduct.</a:t>
            </a:r>
          </a:p>
          <a:p>
            <a:r>
              <a:rPr lang="en-US" sz="2000" dirty="0"/>
              <a:t>The district may dismiss a formal complaint or any allegations in a formal complaint at any time if:</a:t>
            </a:r>
          </a:p>
          <a:p>
            <a:pPr lvl="1">
              <a:buFont typeface="Arial" panose="020B0604020202020204" pitchFamily="34" charset="0"/>
              <a:buChar char="•"/>
            </a:pPr>
            <a:r>
              <a:rPr lang="en-US" sz="2000" dirty="0"/>
              <a:t>The complainant notifies the Title IX coordinator in writing that the complainant would like to withdraw the formal complaint or any allegations in the formal complaint;</a:t>
            </a:r>
          </a:p>
          <a:p>
            <a:pPr lvl="1">
              <a:buFont typeface="Arial" panose="020B0604020202020204" pitchFamily="34" charset="0"/>
              <a:buChar char="•"/>
            </a:pPr>
            <a:r>
              <a:rPr lang="en-US" sz="2000" dirty="0"/>
              <a:t>The respondent is no longer enrolled in or employed by the district; or</a:t>
            </a:r>
          </a:p>
          <a:p>
            <a:pPr lvl="1">
              <a:buFont typeface="Arial" panose="020B0604020202020204" pitchFamily="34" charset="0"/>
              <a:buChar char="•"/>
            </a:pPr>
            <a:r>
              <a:rPr lang="en-US" sz="2000" dirty="0"/>
              <a:t>Specific circumstances prevent the district from gathering evidence sufficient to reach a determination of responsibility based on the merits of the formal complaint or allegations therein.</a:t>
            </a:r>
          </a:p>
        </p:txBody>
      </p:sp>
    </p:spTree>
    <p:extLst>
      <p:ext uri="{BB962C8B-B14F-4D97-AF65-F5344CB8AC3E}">
        <p14:creationId xmlns:p14="http://schemas.microsoft.com/office/powerpoint/2010/main" val="1732161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formal complaint is dismissed, the district will notify the parties simultaneously. A party may appeal the dismissal of a formal complaint by submitting a written notification of appeal to the Title IX coordinator within </a:t>
            </a:r>
            <a:r>
              <a:rPr lang="en-US" sz="2000" u="sng" dirty="0"/>
              <a:t>              </a:t>
            </a:r>
            <a:r>
              <a:rPr lang="en-US" sz="2000" dirty="0"/>
              <a:t> [recommended: five] business days of receiving the notice that the complaint was dismissed. If the Title IX coordinator or the investigator dismissed the complaint, the dismissal will be heard by the decision-maker. If the decision-maker dismissed the complaint, the dismissal will be heard by the appellate decision-maker. The appeal is limited to the following bases:</a:t>
            </a:r>
          </a:p>
          <a:p>
            <a:pPr lvl="1">
              <a:buFont typeface="Arial" panose="020B0604020202020204" pitchFamily="34" charset="0"/>
              <a:buChar char="•"/>
            </a:pPr>
            <a:r>
              <a:rPr lang="en-US" sz="2000" dirty="0"/>
              <a:t>There was a procedural irregularity that affected the outcome.</a:t>
            </a:r>
          </a:p>
          <a:p>
            <a:pPr lvl="1">
              <a:buFont typeface="Arial" panose="020B0604020202020204" pitchFamily="34" charset="0"/>
              <a:buChar char="•"/>
            </a:pPr>
            <a:r>
              <a:rPr lang="en-US" sz="2000" dirty="0"/>
              <a:t>There is new evidence that was not reasonably available at the time the dismissal was made that could affect the outcome of the matter.</a:t>
            </a:r>
          </a:p>
          <a:p>
            <a:pPr lvl="1">
              <a:buFont typeface="Arial" panose="020B0604020202020204" pitchFamily="34" charset="0"/>
              <a:buChar char="•"/>
            </a:pPr>
            <a:r>
              <a:rPr lang="en-US" sz="2000" dirty="0"/>
              <a:t>The Title IX coordinator, investigator or decision-maker had a conflict of interest or bias for or against complainants or respondents generally or an individual complainant or respondent that affected the outcome of the matter.</a:t>
            </a:r>
          </a:p>
          <a:p>
            <a:endParaRPr lang="en-US" sz="2000" dirty="0"/>
          </a:p>
        </p:txBody>
      </p:sp>
    </p:spTree>
    <p:extLst>
      <p:ext uri="{BB962C8B-B14F-4D97-AF65-F5344CB8AC3E}">
        <p14:creationId xmlns:p14="http://schemas.microsoft.com/office/powerpoint/2010/main" val="4207262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a:bodyPr>
          <a:lstStyle/>
          <a:p>
            <a:r>
              <a:rPr lang="en-US" sz="2400" dirty="0"/>
              <a:t>The Title IX coordinator will designate someone to serve as the decision-maker to determine whether the respondent is responsible for sexual harassment under Title IX. </a:t>
            </a:r>
          </a:p>
          <a:p>
            <a:r>
              <a:rPr lang="en-US" sz="2400" dirty="0"/>
              <a:t>The designated person may be a district administrator, an attorney or another appropriate adult.  The person designated cannot have been part of the investigation.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1BB6-AA00-42B8-869C-3DBB6554BB8D}"/>
              </a:ext>
            </a:extLst>
          </p:cNvPr>
          <p:cNvSpPr>
            <a:spLocks noGrp="1"/>
          </p:cNvSpPr>
          <p:nvPr>
            <p:ph type="title"/>
          </p:nvPr>
        </p:nvSpPr>
        <p:spPr>
          <a:xfrm>
            <a:off x="608091" y="914400"/>
            <a:ext cx="11187828" cy="838200"/>
          </a:xfrm>
        </p:spPr>
        <p:txBody>
          <a:bodyPr>
            <a:normAutofit fontScale="90000"/>
          </a:bodyPr>
          <a:lstStyle/>
          <a:p>
            <a:r>
              <a:rPr lang="en-US" dirty="0"/>
              <a:t>Procedures of the Decision-Maker and Party Questions and Answers</a:t>
            </a:r>
            <a:br>
              <a:rPr lang="en-US" dirty="0"/>
            </a:br>
            <a:endParaRPr lang="en-US" dirty="0"/>
          </a:p>
        </p:txBody>
      </p:sp>
      <p:sp>
        <p:nvSpPr>
          <p:cNvPr id="3" name="Content Placeholder 2">
            <a:extLst>
              <a:ext uri="{FF2B5EF4-FFF2-40B4-BE49-F238E27FC236}">
                <a16:creationId xmlns:a16="http://schemas.microsoft.com/office/drawing/2014/main" id="{B22CCABB-B838-40A1-965B-0D0AFC5326F7}"/>
              </a:ext>
            </a:extLst>
          </p:cNvPr>
          <p:cNvSpPr>
            <a:spLocks noGrp="1"/>
          </p:cNvSpPr>
          <p:nvPr>
            <p:ph idx="1"/>
          </p:nvPr>
        </p:nvSpPr>
        <p:spPr>
          <a:xfrm>
            <a:off x="365919" y="1752600"/>
            <a:ext cx="11430000" cy="4449763"/>
          </a:xfrm>
        </p:spPr>
        <p:txBody>
          <a:bodyPr>
            <a:noAutofit/>
          </a:bodyPr>
          <a:lstStyle/>
          <a:p>
            <a:r>
              <a:rPr lang="en-US" sz="2000" dirty="0"/>
              <a:t>After the parties receive the final investigative report, each party may submit to the decision-maker any written, relevant questions that the party wants asked of any party or witness.  </a:t>
            </a:r>
          </a:p>
          <a:p>
            <a:r>
              <a:rPr lang="en-US" sz="2000" dirty="0"/>
              <a:t>Each party will receive the answers to the questions and will be allowed time to submit limited follow-up questions. </a:t>
            </a:r>
          </a:p>
          <a:p>
            <a:r>
              <a:rPr lang="en-US" sz="2000" dirty="0"/>
              <a:t>The decision-maker:</a:t>
            </a:r>
          </a:p>
          <a:p>
            <a:pPr lvl="1">
              <a:buFont typeface="Arial" panose="020B0604020202020204" pitchFamily="34" charset="0"/>
              <a:buChar char="•"/>
            </a:pPr>
            <a:r>
              <a:rPr lang="en-US" sz="2000" dirty="0"/>
              <a:t>Will permit questions and evidence about the complainant's sexual predisposition or prior sexual behavior only if such questions and evidence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p>
          <a:p>
            <a:pPr lvl="1">
              <a:buFont typeface="Arial" panose="020B0604020202020204" pitchFamily="34" charset="0"/>
              <a:buChar char="•"/>
            </a:pPr>
            <a:r>
              <a:rPr lang="en-US" sz="2000" dirty="0"/>
              <a:t>May exclude a question that is not relevant.  The party who submitted the question will receive an explanation as to why the question was judged not relevant.</a:t>
            </a:r>
          </a:p>
          <a:p>
            <a:endParaRPr lang="en-US" sz="2000" dirty="0"/>
          </a:p>
        </p:txBody>
      </p:sp>
    </p:spTree>
    <p:extLst>
      <p:ext uri="{BB962C8B-B14F-4D97-AF65-F5344CB8AC3E}">
        <p14:creationId xmlns:p14="http://schemas.microsoft.com/office/powerpoint/2010/main" val="3438864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a:t>
            </a:r>
            <a:r>
              <a:rPr lang="en-US" sz="2000" u="sng" dirty="0"/>
              <a:t>            </a:t>
            </a:r>
            <a:r>
              <a:rPr lang="en-US" sz="2000" dirty="0"/>
              <a:t> [recommended: five] business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matter.</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matter.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 or bias for or against complainants or respondents generally or an individual complainant or respondent that affected the outcome of the matter.</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 within </a:t>
            </a:r>
            <a:r>
              <a:rPr lang="en-US" sz="2000" u="sng" dirty="0"/>
              <a:t>          </a:t>
            </a:r>
            <a:r>
              <a:rPr lang="en-US" sz="2000" dirty="0"/>
              <a:t> [recommended: five] business days of receiving the notice of appeal.</a:t>
            </a:r>
          </a:p>
          <a:p>
            <a:r>
              <a:rPr lang="en-US" sz="2000" dirty="0"/>
              <a:t>Written statements and other written documents pertaining to the appeal will be shared with all parties.</a:t>
            </a:r>
          </a:p>
          <a:p>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Actual Knowledge </a:t>
            </a:r>
            <a:r>
              <a:rPr lang="en-US" dirty="0"/>
              <a:t>– Notice of sexual harassment under Title IX or notice of allegations of sexual harassment under Title IX to the district's Title IX coordinator or to any district official who has the authority to institute corrective measures on behalf of the district or to any employee of the district, except where the only district official or employee with actual knowledge is also the respondent.</a:t>
            </a:r>
          </a:p>
          <a:p>
            <a:endParaRPr lang="en-US" dirty="0"/>
          </a:p>
        </p:txBody>
      </p:sp>
    </p:spTree>
    <p:extLst>
      <p:ext uri="{BB962C8B-B14F-4D97-AF65-F5344CB8AC3E}">
        <p14:creationId xmlns:p14="http://schemas.microsoft.com/office/powerpoint/2010/main" val="54505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fontScale="92500" lnSpcReduction="10000"/>
          </a:bodyPr>
          <a:lstStyle/>
          <a:p>
            <a:r>
              <a:rPr lang="en-US" sz="2400" dirty="0"/>
              <a:t>The appellate decision-maker will review the findings of the initial decision-maker and review the written statements filed by the parties supporting or opposing the appeal.   </a:t>
            </a:r>
          </a:p>
          <a:p>
            <a:r>
              <a:rPr lang="en-US" sz="2400" dirty="0"/>
              <a:t>Within _</a:t>
            </a:r>
            <a:r>
              <a:rPr lang="en-US" sz="2400" u="sng" dirty="0"/>
              <a:t> 	</a:t>
            </a:r>
            <a:r>
              <a:rPr lang="en-US" sz="2400" dirty="0"/>
              <a:t> [recommended: ten] business days of the close of the period for parties to file their written statements supporting or opposing the appeal, the appellate decision-maker will issue a written decision describing the result of the appeal and the rationale for the result to all parties simultaneously. </a:t>
            </a:r>
          </a:p>
          <a:p>
            <a:r>
              <a:rPr lang="en-US" sz="2400" dirty="0"/>
              <a:t>The appellate decision-maker may refer an appealed issue back to a prior point in the grievance process for correction.</a:t>
            </a:r>
          </a:p>
          <a:p>
            <a:endParaRPr lang="en-US" sz="2400" dirty="0"/>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811000" cy="4525963"/>
          </a:xfrm>
        </p:spPr>
        <p:txBody>
          <a:bodyPr>
            <a:noAutofit/>
          </a:bodyPr>
          <a:lstStyle/>
          <a:p>
            <a:r>
              <a:rPr lang="en-US" sz="2000" dirty="0"/>
              <a:t>After a formal complaint has been filed and at any time prior to reaching a determination of responsibility, the district may facilitate an informal resolution process, such as mediation, that does not involve a full investigation and adjudication. If a party requests the use of an informal resolution process, the district will provide the parties a written notice that:</a:t>
            </a:r>
          </a:p>
          <a:p>
            <a:pPr lvl="1">
              <a:buFont typeface="Arial" panose="020B0604020202020204" pitchFamily="34" charset="0"/>
              <a:buChar char="•"/>
            </a:pPr>
            <a:r>
              <a:rPr lang="en-US" sz="2000" dirty="0"/>
              <a:t>Discloses the allegations and the requirements of the informal resolution process, including the circumstances under which it precludes the parties from resuming a formal complaint arising from the same allegations; </a:t>
            </a:r>
          </a:p>
          <a:p>
            <a:pPr lvl="1">
              <a:buFont typeface="Arial" panose="020B0604020202020204" pitchFamily="34" charset="0"/>
              <a:buChar char="•"/>
            </a:pPr>
            <a:r>
              <a:rPr lang="en-US" sz="2000" dirty="0"/>
              <a:t>Discloses that at any time prior to agreeing to a resolution, any party has the right to withdraw from the informal resolution process and resume the grievance process with respect to the formal complaint; </a:t>
            </a:r>
          </a:p>
          <a:p>
            <a:pPr lvl="1">
              <a:buFont typeface="Arial" panose="020B0604020202020204" pitchFamily="34" charset="0"/>
              <a:buChar char="•"/>
            </a:pPr>
            <a:r>
              <a:rPr lang="en-US" sz="2000" dirty="0"/>
              <a:t>Discloses any consequences resulting from participating in the informal resolution process, including  the  records  that,  with  voluntary written  consent  from  the  parties,  will  be maintained or could be shared; and </a:t>
            </a:r>
          </a:p>
          <a:p>
            <a:pPr lvl="1">
              <a:buFont typeface="Arial" panose="020B0604020202020204" pitchFamily="34" charset="0"/>
              <a:buChar char="•"/>
            </a:pPr>
            <a:r>
              <a:rPr lang="en-US" sz="2000" dirty="0"/>
              <a:t>Obtains the parties' voluntary, written consent to the informal resolution process.</a:t>
            </a:r>
          </a:p>
          <a:p>
            <a:endParaRPr lang="en-US" sz="2000" dirty="0"/>
          </a:p>
        </p:txBody>
      </p:sp>
    </p:spTree>
    <p:extLst>
      <p:ext uri="{BB962C8B-B14F-4D97-AF65-F5344CB8AC3E}">
        <p14:creationId xmlns:p14="http://schemas.microsoft.com/office/powerpoint/2010/main" val="260500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D28328F9-A474-4F90-867A-252B4BEE2438}"/>
              </a:ext>
            </a:extLst>
          </p:cNvPr>
          <p:cNvSpPr>
            <a:spLocks noGrp="1"/>
          </p:cNvSpPr>
          <p:nvPr>
            <p:ph idx="1"/>
          </p:nvPr>
        </p:nvSpPr>
        <p:spPr>
          <a:xfrm>
            <a:off x="3947318" y="2057400"/>
            <a:ext cx="7606427" cy="4068764"/>
          </a:xfrm>
        </p:spPr>
        <p:txBody>
          <a:bodyPr>
            <a:normAutofit/>
          </a:bodyPr>
          <a:lstStyle/>
          <a:p>
            <a:r>
              <a:rPr lang="en-US" sz="2400" dirty="0"/>
              <a:t>The informal resolution process may not be used to resolve allegations that an employee sexually harassed a student.</a:t>
            </a:r>
          </a:p>
          <a:p>
            <a:r>
              <a:rPr lang="en-US" sz="2400" dirty="0"/>
              <a:t>If  the  informal  resolution  process  does  not  resolve  the  formal  complaint  within  </a:t>
            </a:r>
            <a:r>
              <a:rPr lang="en-US" sz="2400" u="sng" dirty="0"/>
              <a:t> 	</a:t>
            </a:r>
            <a:r>
              <a:rPr lang="en-US" sz="2400" dirty="0"/>
              <a:t> [recommended: 30] business days after both parties consented to use the process, the Title IX coordinator will resume the grievance process unless both parties again consent to continue using the informal resolution process.</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a:t>
            </a:r>
            <a:r>
              <a:rPr lang="en-US" sz="2200" dirty="0" err="1"/>
              <a:t>offcampus</a:t>
            </a:r>
            <a:r>
              <a:rPr lang="en-US" sz="2200" dirty="0"/>
              <a:t>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Formal Complaint </a:t>
            </a:r>
            <a:r>
              <a:rPr lang="en-US" dirty="0"/>
              <a:t>– A document or electronic submission filed by the complainant or signed by the Title IX coordinator alleging sexual harassment under Title IX against a respondent and requesting that the district investigate the allegations.   When a complainant files a formal complaint, the document or electronic submission must have the complainant's physical or digital signature or otherwise indicate the complainant's identity.   A formal  complaint may be filed only by a complainant participating in or attempting to participate in the district's education programs or activities.</a:t>
            </a:r>
          </a:p>
          <a:p>
            <a:endParaRPr lang="en-US" dirty="0"/>
          </a:p>
        </p:txBody>
      </p:sp>
    </p:spTree>
    <p:extLst>
      <p:ext uri="{BB962C8B-B14F-4D97-AF65-F5344CB8AC3E}">
        <p14:creationId xmlns:p14="http://schemas.microsoft.com/office/powerpoint/2010/main" val="94748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An employee of the district conditioning the provision of an aid, benefit or service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2.xml><?xml version="1.0" encoding="utf-8"?>
<ds:datastoreItem xmlns:ds="http://schemas.openxmlformats.org/officeDocument/2006/customXml" ds:itemID="{2306DBD5-44B3-48AD-A4A3-8FAC3295EFD3}">
  <ds:schemaRefs>
    <ds:schemaRef ds:uri="http://schemas.microsoft.com/office/2006/metadata/properties"/>
    <ds:schemaRef ds:uri="http://schemas.openxmlformats.org/package/2006/metadata/core-properties"/>
    <ds:schemaRef ds:uri="64f38c0d-e252-417f-825f-38d00ba102e1"/>
    <ds:schemaRef ds:uri="http://purl.org/dc/dcmitype/"/>
    <ds:schemaRef ds:uri="http://schemas.microsoft.com/office/2006/documentManagement/types"/>
    <ds:schemaRef ds:uri="http://www.w3.org/XML/1998/namespace"/>
    <ds:schemaRef ds:uri="http://schemas.microsoft.com/office/infopath/2007/PartnerControls"/>
    <ds:schemaRef ds:uri="http://purl.org/dc/terms/"/>
    <ds:schemaRef ds:uri="8af9633a-c648-4d9c-9c9f-30744822a36a"/>
    <ds:schemaRef ds:uri="http://purl.org/dc/elements/1.1/"/>
  </ds:schemaRefs>
</ds:datastoreItem>
</file>

<file path=customXml/itemProps3.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992</TotalTime>
  <Words>4355</Words>
  <Application>Microsoft Office PowerPoint</Application>
  <PresentationFormat>Custom</PresentationFormat>
  <Paragraphs>255</Paragraphs>
  <Slides>52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Malgun Gothic</vt:lpstr>
      <vt:lpstr>Arial</vt:lpstr>
      <vt:lpstr>Calibri</vt:lpstr>
      <vt:lpstr>Georgia</vt:lpstr>
      <vt:lpstr>Lucida Sans</vt:lpstr>
      <vt:lpstr>Symbol</vt:lpstr>
      <vt:lpstr>Times New Roman</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Supportive Measures (cont.)</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Procedures of the Decision-Maker and Party Questions and Answers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 </cp:lastModifiedBy>
  <cp:revision>20</cp:revision>
  <cp:lastPrinted>2020-09-17T21:14:20Z</cp:lastPrinted>
  <dcterms:created xsi:type="dcterms:W3CDTF">2020-08-13T22:05:45Z</dcterms:created>
  <dcterms:modified xsi:type="dcterms:W3CDTF">2020-09-17T21:15:35Z</dcterms:modified>
</cp:coreProperties>
</file>